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5" r:id="rId6"/>
    <p:sldId id="260" r:id="rId7"/>
    <p:sldId id="262" r:id="rId8"/>
    <p:sldId id="261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A80F7C5-99DB-4B61-8CBF-FB63E955FA66}">
          <p14:sldIdLst>
            <p14:sldId id="256"/>
            <p14:sldId id="257"/>
            <p14:sldId id="267"/>
            <p14:sldId id="259"/>
            <p14:sldId id="265"/>
            <p14:sldId id="260"/>
            <p14:sldId id="262"/>
            <p14:sldId id="261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0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0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.mpicc.de\groups\PublicLaw\04Wissenschaftliche%20Projekte\09UEBarometer\Visuals\TelekommAbfrag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.mpicc.de\groups\PublicLaw\04Wissenschaftliche%20Projekte\09UEBarometer\Visuals\TelekommAbfrag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.mpicc.de\groups\PublicLaw\04Wissenschaftliche%20Projekte\09UEBarometer\Visuals\Kontoabfrag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.mpicc.de\groups\PublicLaw\04Wissenschaftliche%20Projekte\09UEBarometer\Visuals\Kontoabfrag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.mpicc.de\groups\PublicLaw\04Wissenschaftliche%20Projekte\09UEBarometer\Visuals\Kontoabfrag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.mpicc.de\groups\PublicLaw\04Wissenschaftliche%20Projekte\09UEBarometer\Visuals\IT-ProviderAbfrag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Tabelle1!$A$8:$B$8</c:f>
              <c:strCache>
                <c:ptCount val="2"/>
                <c:pt idx="0">
                  <c:v>§ 100a StPO (TKÜ)</c:v>
                </c:pt>
                <c:pt idx="1">
                  <c:v>Insgesamt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Tabelle1!$C$4:$N$4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Tabelle1!$C$8:$N$8</c:f>
              <c:numCache>
                <c:formatCode>#,##0</c:formatCode>
                <c:ptCount val="12"/>
                <c:pt idx="0">
                  <c:v>16463</c:v>
                </c:pt>
                <c:pt idx="1">
                  <c:v>20358</c:v>
                </c:pt>
                <c:pt idx="2">
                  <c:v>20438</c:v>
                </c:pt>
                <c:pt idx="3">
                  <c:v>21118</c:v>
                </c:pt>
                <c:pt idx="4">
                  <c:v>23061</c:v>
                </c:pt>
                <c:pt idx="5">
                  <c:v>22917</c:v>
                </c:pt>
                <c:pt idx="6">
                  <c:v>23382</c:v>
                </c:pt>
                <c:pt idx="7">
                  <c:v>22590</c:v>
                </c:pt>
                <c:pt idx="8">
                  <c:v>21355</c:v>
                </c:pt>
                <c:pt idx="9">
                  <c:v>18651</c:v>
                </c:pt>
                <c:pt idx="10">
                  <c:v>19674</c:v>
                </c:pt>
                <c:pt idx="11">
                  <c:v>18225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9F-44C2-8FA3-04FC40CD95D2}"/>
            </c:ext>
          </c:extLst>
        </c:ser>
        <c:ser>
          <c:idx val="6"/>
          <c:order val="6"/>
          <c:tx>
            <c:strRef>
              <c:f>Tabelle1!$A$12:$B$12</c:f>
              <c:strCache>
                <c:ptCount val="2"/>
                <c:pt idx="0">
                  <c:v>§ 100 g StPO (Verkehrsdaten)</c:v>
                </c:pt>
                <c:pt idx="1">
                  <c:v>Insgesamt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5.6808003249402264E-3"/>
                  <c:y val="4.2699159923960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F-44C2-8FA3-04FC40CD9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Tabelle1!$C$4:$N$4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Tabelle1!$C$12:$N$12</c:f>
              <c:numCache>
                <c:formatCode>#,##0</c:formatCode>
                <c:ptCount val="12"/>
                <c:pt idx="0">
                  <c:v>13904</c:v>
                </c:pt>
                <c:pt idx="1">
                  <c:v>16226</c:v>
                </c:pt>
                <c:pt idx="2">
                  <c:v>12576</c:v>
                </c:pt>
                <c:pt idx="3">
                  <c:v>14153</c:v>
                </c:pt>
                <c:pt idx="4">
                  <c:v>17599</c:v>
                </c:pt>
                <c:pt idx="5">
                  <c:v>20923</c:v>
                </c:pt>
                <c:pt idx="6">
                  <c:v>22701</c:v>
                </c:pt>
                <c:pt idx="7">
                  <c:v>27164</c:v>
                </c:pt>
                <c:pt idx="8">
                  <c:v>26504</c:v>
                </c:pt>
                <c:pt idx="9">
                  <c:v>23640</c:v>
                </c:pt>
                <c:pt idx="10">
                  <c:v>23143</c:v>
                </c:pt>
                <c:pt idx="11">
                  <c:v>27405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9F-44C2-8FA3-04FC40CD9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102376"/>
        <c:axId val="6200968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Tabelle1!$A$6:$B$6</c15:sqref>
                        </c15:formulaRef>
                      </c:ext>
                    </c:extLst>
                    <c:strCache>
                      <c:ptCount val="2"/>
                      <c:pt idx="0">
                        <c:v>§ 100a StPO (TKÜ)</c:v>
                      </c:pt>
                      <c:pt idx="1">
                        <c:v>Erstanordnungen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Tabelle1!$C$4:$N$4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Tabelle1!$C$6:$N$6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#,##0">
                        <c:v>13949</c:v>
                      </c:pt>
                      <c:pt idx="1">
                        <c:v>17208</c:v>
                      </c:pt>
                      <c:pt idx="2" formatCode="#,##0">
                        <c:v>17391</c:v>
                      </c:pt>
                      <c:pt idx="3" formatCode="#,##0">
                        <c:v>18029</c:v>
                      </c:pt>
                      <c:pt idx="4" formatCode="#,##0">
                        <c:v>19616</c:v>
                      </c:pt>
                      <c:pt idx="5" formatCode="#,##0">
                        <c:v>19398</c:v>
                      </c:pt>
                      <c:pt idx="6" formatCode="#,##0">
                        <c:v>19795</c:v>
                      </c:pt>
                      <c:pt idx="7" formatCode="#,##0">
                        <c:v>18640</c:v>
                      </c:pt>
                      <c:pt idx="8" formatCode="#,##0">
                        <c:v>17510</c:v>
                      </c:pt>
                      <c:pt idx="9" formatCode="#,##0">
                        <c:v>15669</c:v>
                      </c:pt>
                      <c:pt idx="10" formatCode="#,##0">
                        <c:v>15787</c:v>
                      </c:pt>
                      <c:pt idx="11" formatCode="#,##0">
                        <c:v>15508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09F-44C2-8FA3-04FC40CD95D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Tabelle1!$A$7:$B$7</c15:sqref>
                        </c15:formulaRef>
                      </c:ext>
                    </c:extLst>
                    <c:strCache>
                      <c:ptCount val="2"/>
                      <c:pt idx="0">
                        <c:v>§ 100a StPO (TKÜ)</c:v>
                      </c:pt>
                      <c:pt idx="1">
                        <c:v>Verlängerungsanordnungen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Tabelle1!$C$4:$N$4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Tabelle1!$C$7:$N$7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#,##0">
                        <c:v>2514</c:v>
                      </c:pt>
                      <c:pt idx="1">
                        <c:v>3150</c:v>
                      </c:pt>
                      <c:pt idx="2" formatCode="#,##0">
                        <c:v>3047</c:v>
                      </c:pt>
                      <c:pt idx="3" formatCode="#,##0">
                        <c:v>3089</c:v>
                      </c:pt>
                      <c:pt idx="4" formatCode="#,##0">
                        <c:v>3445</c:v>
                      </c:pt>
                      <c:pt idx="5" formatCode="#,##0">
                        <c:v>3519</c:v>
                      </c:pt>
                      <c:pt idx="6" formatCode="#,##0">
                        <c:v>3587</c:v>
                      </c:pt>
                      <c:pt idx="7" formatCode="#,##0">
                        <c:v>3950</c:v>
                      </c:pt>
                      <c:pt idx="8" formatCode="#,##0">
                        <c:v>3845</c:v>
                      </c:pt>
                      <c:pt idx="9" formatCode="#,##0">
                        <c:v>2982</c:v>
                      </c:pt>
                      <c:pt idx="10" formatCode="#,##0">
                        <c:v>3887</c:v>
                      </c:pt>
                      <c:pt idx="11" formatCode="#,##0">
                        <c:v>2717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09F-44C2-8FA3-04FC40CD95D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Tabelle1!$A$9:$B$9</c15:sqref>
                        </c15:formulaRef>
                      </c:ext>
                    </c:extLst>
                    <c:strCache>
                      <c:ptCount val="2"/>
                      <c:pt idx="0">
                        <c:v>§ 100a StPO (TKÜ)</c:v>
                      </c:pt>
                      <c:pt idx="1">
                        <c:v>Insgesamt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Tabelle1!$C$4:$N$4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Tabelle1!$C$9:$N$9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09F-44C2-8FA3-04FC40CD95D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Tabelle1!$A$10:$B$10</c15:sqref>
                        </c15:formulaRef>
                      </c:ext>
                    </c:extLst>
                    <c:strCache>
                      <c:ptCount val="2"/>
                      <c:pt idx="0">
                        <c:v>§ 100 g StPO (Verkehrsdaten)</c:v>
                      </c:pt>
                      <c:pt idx="1">
                        <c:v>Erstanordnungen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Tabelle1!$C$4:$N$4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Tabelle1!$C$10:$N$10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13426</c:v>
                      </c:pt>
                      <c:pt idx="1">
                        <c:v>15707</c:v>
                      </c:pt>
                      <c:pt idx="2">
                        <c:v>12239</c:v>
                      </c:pt>
                      <c:pt idx="3">
                        <c:v>13743</c:v>
                      </c:pt>
                      <c:pt idx="4">
                        <c:v>17137</c:v>
                      </c:pt>
                      <c:pt idx="5">
                        <c:v>20242</c:v>
                      </c:pt>
                      <c:pt idx="6">
                        <c:v>21926</c:v>
                      </c:pt>
                      <c:pt idx="7">
                        <c:v>26265</c:v>
                      </c:pt>
                      <c:pt idx="8">
                        <c:v>25640</c:v>
                      </c:pt>
                      <c:pt idx="9">
                        <c:v>22929</c:v>
                      </c:pt>
                      <c:pt idx="10">
                        <c:v>22367</c:v>
                      </c:pt>
                      <c:pt idx="11">
                        <c:v>26571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09F-44C2-8FA3-04FC40CD95D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Tabelle1!$A$11:$B$11</c15:sqref>
                        </c15:formulaRef>
                      </c:ext>
                    </c:extLst>
                    <c:strCache>
                      <c:ptCount val="2"/>
                      <c:pt idx="0">
                        <c:v>§ 100 g StPO (Verkehrsdaten)</c:v>
                      </c:pt>
                      <c:pt idx="1">
                        <c:v>Verlängerungsanordnungen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Tabelle1!$C$4:$N$4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Tabelle1!$C$11:$N$11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478</c:v>
                      </c:pt>
                      <c:pt idx="1">
                        <c:v>519</c:v>
                      </c:pt>
                      <c:pt idx="2">
                        <c:v>337</c:v>
                      </c:pt>
                      <c:pt idx="3">
                        <c:v>410</c:v>
                      </c:pt>
                      <c:pt idx="4">
                        <c:v>462</c:v>
                      </c:pt>
                      <c:pt idx="5">
                        <c:v>681</c:v>
                      </c:pt>
                      <c:pt idx="6">
                        <c:v>775</c:v>
                      </c:pt>
                      <c:pt idx="7">
                        <c:v>899</c:v>
                      </c:pt>
                      <c:pt idx="8">
                        <c:v>864</c:v>
                      </c:pt>
                      <c:pt idx="9">
                        <c:v>711</c:v>
                      </c:pt>
                      <c:pt idx="10">
                        <c:v>776</c:v>
                      </c:pt>
                      <c:pt idx="11">
                        <c:v>834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09F-44C2-8FA3-04FC40CD95D2}"/>
                  </c:ext>
                </c:extLst>
              </c15:ser>
            </c15:filteredLineSeries>
          </c:ext>
        </c:extLst>
      </c:lineChart>
      <c:catAx>
        <c:axId val="62010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0096800"/>
        <c:crosses val="autoZero"/>
        <c:auto val="1"/>
        <c:lblAlgn val="ctr"/>
        <c:lblOffset val="100"/>
        <c:noMultiLvlLbl val="0"/>
      </c:catAx>
      <c:valAx>
        <c:axId val="62009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010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>
                <a:effectLst/>
              </a:rPr>
              <a:t>Überwachungsbarometer Telekommunikationsdaten</a:t>
            </a:r>
            <a:endParaRPr lang="de-DE" sz="2000" b="1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de-DE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Tabelle1!$A$17:$B$17</c:f>
              <c:strCache>
                <c:ptCount val="2"/>
                <c:pt idx="0">
                  <c:v>§100a StPO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Tabelle1!$C$15:$M$15</c:f>
              <c:strCache>
                <c:ptCount val="11"/>
                <c:pt idx="0">
                  <c:v>t = 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Tabelle1!$C$17:$M$17</c:f>
              <c:numCache>
                <c:formatCode>General</c:formatCode>
                <c:ptCount val="11"/>
                <c:pt idx="0">
                  <c:v>51</c:v>
                </c:pt>
                <c:pt idx="1">
                  <c:v>63</c:v>
                </c:pt>
                <c:pt idx="2">
                  <c:v>63</c:v>
                </c:pt>
                <c:pt idx="3">
                  <c:v>66</c:v>
                </c:pt>
                <c:pt idx="4">
                  <c:v>72</c:v>
                </c:pt>
                <c:pt idx="5">
                  <c:v>69</c:v>
                </c:pt>
                <c:pt idx="6">
                  <c:v>72</c:v>
                </c:pt>
                <c:pt idx="7">
                  <c:v>69</c:v>
                </c:pt>
                <c:pt idx="8">
                  <c:v>66</c:v>
                </c:pt>
                <c:pt idx="9">
                  <c:v>57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9-4018-8561-4CB241CE5B27}"/>
            </c:ext>
          </c:extLst>
        </c:ser>
        <c:ser>
          <c:idx val="2"/>
          <c:order val="2"/>
          <c:tx>
            <c:strRef>
              <c:f>Tabelle1!$A$18:$B$18</c:f>
              <c:strCache>
                <c:ptCount val="2"/>
                <c:pt idx="0">
                  <c:v>§ 100g StPO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Tabelle1!$C$15:$M$15</c:f>
              <c:strCache>
                <c:ptCount val="11"/>
                <c:pt idx="0">
                  <c:v>t = 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Tabelle1!$C$18:$M$18</c:f>
              <c:numCache>
                <c:formatCode>General</c:formatCode>
                <c:ptCount val="11"/>
                <c:pt idx="0">
                  <c:v>14</c:v>
                </c:pt>
                <c:pt idx="1">
                  <c:v>17</c:v>
                </c:pt>
                <c:pt idx="2">
                  <c:v>13</c:v>
                </c:pt>
                <c:pt idx="3">
                  <c:v>15</c:v>
                </c:pt>
                <c:pt idx="4">
                  <c:v>18</c:v>
                </c:pt>
                <c:pt idx="5">
                  <c:v>21</c:v>
                </c:pt>
                <c:pt idx="6">
                  <c:v>23</c:v>
                </c:pt>
                <c:pt idx="7">
                  <c:v>28</c:v>
                </c:pt>
                <c:pt idx="8">
                  <c:v>27</c:v>
                </c:pt>
                <c:pt idx="9">
                  <c:v>24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9-4018-8561-4CB241CE5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7659456"/>
        <c:axId val="6276604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Tabelle1!$A$16:$B$16</c15:sqref>
                        </c15:formulaRef>
                      </c:ext>
                    </c:extLst>
                    <c:strCache>
                      <c:ptCount val="2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Tabelle1!$C$15:$M$15</c15:sqref>
                        </c15:formulaRef>
                      </c:ext>
                    </c:extLst>
                    <c:strCache>
                      <c:ptCount val="11"/>
                      <c:pt idx="0">
                        <c:v>t = 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Tabelle1!$C$16:$M$16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969-4018-8561-4CB241CE5B2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Tabelle1!$A$19:$B$19</c:f>
              <c:strCache>
                <c:ptCount val="2"/>
                <c:pt idx="0">
                  <c:v>Gesamt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Tabelle1!$C$15:$M$15</c:f>
              <c:strCache>
                <c:ptCount val="11"/>
                <c:pt idx="0">
                  <c:v>t = 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Tabelle1!$C$19:$M$19</c:f>
              <c:numCache>
                <c:formatCode>General</c:formatCode>
                <c:ptCount val="11"/>
                <c:pt idx="0">
                  <c:v>65</c:v>
                </c:pt>
                <c:pt idx="1">
                  <c:v>80</c:v>
                </c:pt>
                <c:pt idx="2">
                  <c:v>76</c:v>
                </c:pt>
                <c:pt idx="3">
                  <c:v>81</c:v>
                </c:pt>
                <c:pt idx="4">
                  <c:v>90</c:v>
                </c:pt>
                <c:pt idx="5">
                  <c:v>90</c:v>
                </c:pt>
                <c:pt idx="6">
                  <c:v>95</c:v>
                </c:pt>
                <c:pt idx="7">
                  <c:v>97</c:v>
                </c:pt>
                <c:pt idx="8">
                  <c:v>93</c:v>
                </c:pt>
                <c:pt idx="9">
                  <c:v>81</c:v>
                </c:pt>
                <c:pt idx="10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69-4018-8561-4CB241CE5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659456"/>
        <c:axId val="627660440"/>
      </c:lineChart>
      <c:catAx>
        <c:axId val="627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7660440"/>
        <c:crosses val="autoZero"/>
        <c:auto val="1"/>
        <c:lblAlgn val="ctr"/>
        <c:lblOffset val="100"/>
        <c:noMultiLvlLbl val="0"/>
      </c:catAx>
      <c:valAx>
        <c:axId val="6276604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765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5992375254176"/>
          <c:y val="0.94468333598768384"/>
          <c:w val="0.44280152494916475"/>
          <c:h val="5.3076780218192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Tabelle8!$A$4</c:f>
              <c:strCache>
                <c:ptCount val="1"/>
                <c:pt idx="0">
                  <c:v>Verdachtsanzeigen an die FIU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Tabelle8!$B$2:$L$2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Tabelle8!$B$4:$L$4</c:f>
              <c:numCache>
                <c:formatCode>#,##0</c:formatCode>
                <c:ptCount val="11"/>
                <c:pt idx="0">
                  <c:v>9756</c:v>
                </c:pt>
                <c:pt idx="1">
                  <c:v>11712</c:v>
                </c:pt>
                <c:pt idx="2">
                  <c:v>13544</c:v>
                </c:pt>
                <c:pt idx="3">
                  <c:v>15496</c:v>
                </c:pt>
                <c:pt idx="4">
                  <c:v>20716</c:v>
                </c:pt>
                <c:pt idx="5">
                  <c:v>25980</c:v>
                </c:pt>
                <c:pt idx="6">
                  <c:v>32008</c:v>
                </c:pt>
                <c:pt idx="7">
                  <c:v>45597</c:v>
                </c:pt>
                <c:pt idx="8">
                  <c:v>59845</c:v>
                </c:pt>
                <c:pt idx="9">
                  <c:v>77252</c:v>
                </c:pt>
                <c:pt idx="10">
                  <c:v>114914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B6-48DB-AAC0-4D44E1DE84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694520"/>
        <c:axId val="5816948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Tabelle8!$A$3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Tabelle8!$B$2:$L$2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Tabelle8!$B$3:$L$3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F0B6-48DB-AAC0-4D44E1DE844E}"/>
                  </c:ext>
                </c:extLst>
              </c15:ser>
            </c15:filteredLineSeries>
          </c:ext>
        </c:extLst>
      </c:lineChart>
      <c:catAx>
        <c:axId val="58169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1694848"/>
        <c:crosses val="autoZero"/>
        <c:auto val="1"/>
        <c:lblAlgn val="ctr"/>
        <c:lblOffset val="100"/>
        <c:noMultiLvlLbl val="0"/>
      </c:catAx>
      <c:valAx>
        <c:axId val="58169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169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 § 93 Abs. 7 AO (Finanzbehörden)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Tabelle1!$B$1:$P$1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Tabelle1!$B$3:$P$3</c:f>
              <c:numCache>
                <c:formatCode>_-* #,##0\ _€_-;\-* #,##0\ _€_-;_-* "-"??\ _€_-;_-@_-</c:formatCode>
                <c:ptCount val="15"/>
                <c:pt idx="0">
                  <c:v>10201</c:v>
                </c:pt>
                <c:pt idx="1">
                  <c:v>25283</c:v>
                </c:pt>
                <c:pt idx="2">
                  <c:v>27440</c:v>
                </c:pt>
                <c:pt idx="3">
                  <c:v>31510</c:v>
                </c:pt>
                <c:pt idx="4">
                  <c:v>37291</c:v>
                </c:pt>
                <c:pt idx="5">
                  <c:v>48558</c:v>
                </c:pt>
                <c:pt idx="6">
                  <c:v>53065</c:v>
                </c:pt>
                <c:pt idx="7">
                  <c:v>61629</c:v>
                </c:pt>
                <c:pt idx="8">
                  <c:v>68648</c:v>
                </c:pt>
                <c:pt idx="9">
                  <c:v>79719</c:v>
                </c:pt>
                <c:pt idx="10">
                  <c:v>97631</c:v>
                </c:pt>
                <c:pt idx="11">
                  <c:v>98916</c:v>
                </c:pt>
                <c:pt idx="12">
                  <c:v>167314</c:v>
                </c:pt>
                <c:pt idx="13">
                  <c:v>196088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5-453C-8E37-28D4FC516A34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 § 93 Abs. 8 AO (Polizeibehörden u. Fachverwaltung)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Tabelle1!$B$1:$P$1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Tabelle1!$B$4:$P$4</c:f>
              <c:numCache>
                <c:formatCode>_-* #,##0\ _€_-;\-* #,##0\ _€_-;_-* "-"??\ _€_-;_-@_-</c:formatCode>
                <c:ptCount val="15"/>
                <c:pt idx="0">
                  <c:v>0</c:v>
                </c:pt>
                <c:pt idx="1">
                  <c:v>286</c:v>
                </c:pt>
                <c:pt idx="2">
                  <c:v>309</c:v>
                </c:pt>
                <c:pt idx="3">
                  <c:v>2109</c:v>
                </c:pt>
                <c:pt idx="4">
                  <c:v>5775</c:v>
                </c:pt>
                <c:pt idx="5">
                  <c:v>8138</c:v>
                </c:pt>
                <c:pt idx="6">
                  <c:v>8124</c:v>
                </c:pt>
                <c:pt idx="7">
                  <c:v>9077</c:v>
                </c:pt>
                <c:pt idx="8">
                  <c:v>72992</c:v>
                </c:pt>
                <c:pt idx="9">
                  <c:v>150823</c:v>
                </c:pt>
                <c:pt idx="10">
                  <c:v>204519</c:v>
                </c:pt>
                <c:pt idx="11">
                  <c:v>259312</c:v>
                </c:pt>
                <c:pt idx="12">
                  <c:v>524852</c:v>
                </c:pt>
                <c:pt idx="13">
                  <c:v>600512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5-453C-8E37-28D4FC516A34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 § 24c Abs. 3 KWG (Strafverfolgung ua.)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Tabelle1!$B$1:$P$1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Tabelle1!$B$5:$P$5</c:f>
              <c:numCache>
                <c:formatCode>_-* #,##0\ _€_-;\-* #,##0\ _€_-;_-* "-"??\ _€_-;_-@_-</c:formatCode>
                <c:ptCount val="15"/>
                <c:pt idx="0">
                  <c:v>62410</c:v>
                </c:pt>
                <c:pt idx="1">
                  <c:v>81156</c:v>
                </c:pt>
                <c:pt idx="2">
                  <c:v>93560</c:v>
                </c:pt>
                <c:pt idx="3">
                  <c:v>83938</c:v>
                </c:pt>
                <c:pt idx="4">
                  <c:v>91876</c:v>
                </c:pt>
                <c:pt idx="5">
                  <c:v>105615</c:v>
                </c:pt>
                <c:pt idx="6">
                  <c:v>116908</c:v>
                </c:pt>
                <c:pt idx="7">
                  <c:v>114364</c:v>
                </c:pt>
                <c:pt idx="8">
                  <c:v>122664</c:v>
                </c:pt>
                <c:pt idx="9">
                  <c:v>137779</c:v>
                </c:pt>
                <c:pt idx="10">
                  <c:v>133955</c:v>
                </c:pt>
                <c:pt idx="11">
                  <c:v>137184</c:v>
                </c:pt>
                <c:pt idx="12">
                  <c:v>136845</c:v>
                </c:pt>
                <c:pt idx="13">
                  <c:v>142888</c:v>
                </c:pt>
                <c:pt idx="14">
                  <c:v>186575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5-453C-8E37-28D4FC516A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84619024"/>
        <c:axId val="484620664"/>
      </c:barChart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 Insgesamt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3.3607968544161863E-2"/>
                  <c:y val="-3.8172437937892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35-453C-8E37-28D4FC516A34}"/>
                </c:ext>
              </c:extLst>
            </c:dLbl>
            <c:dLbl>
              <c:idx val="9"/>
              <c:layout>
                <c:manualLayout>
                  <c:x val="-4.1270803793204011E-2"/>
                  <c:y val="-3.1625793093375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35-453C-8E37-28D4FC516A34}"/>
                </c:ext>
              </c:extLst>
            </c:dLbl>
            <c:dLbl>
              <c:idx val="11"/>
              <c:layout>
                <c:manualLayout>
                  <c:x val="-3.9821200510855873E-2"/>
                  <c:y val="-4.908351267875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35-453C-8E37-28D4FC516A34}"/>
                </c:ext>
              </c:extLst>
            </c:dLbl>
            <c:dLbl>
              <c:idx val="12"/>
              <c:layout>
                <c:manualLayout>
                  <c:x val="-6.4086845466155909E-2"/>
                  <c:y val="-2.5079148248858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35-453C-8E37-28D4FC516A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Tabelle1!$B$1:$P$1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Tabelle1!$B$2:$P$2</c:f>
              <c:numCache>
                <c:formatCode>_-* #,##0\ _€_-;\-* #,##0\ _€_-;_-* "-"??\ _€_-;_-@_-</c:formatCode>
                <c:ptCount val="15"/>
                <c:pt idx="0">
                  <c:v>72611</c:v>
                </c:pt>
                <c:pt idx="1">
                  <c:v>106725</c:v>
                </c:pt>
                <c:pt idx="2">
                  <c:v>121309</c:v>
                </c:pt>
                <c:pt idx="3">
                  <c:v>115557</c:v>
                </c:pt>
                <c:pt idx="4">
                  <c:v>134642</c:v>
                </c:pt>
                <c:pt idx="5">
                  <c:v>162311</c:v>
                </c:pt>
                <c:pt idx="6">
                  <c:v>178097</c:v>
                </c:pt>
                <c:pt idx="7">
                  <c:v>185070</c:v>
                </c:pt>
                <c:pt idx="8">
                  <c:v>264304</c:v>
                </c:pt>
                <c:pt idx="9">
                  <c:v>360321</c:v>
                </c:pt>
                <c:pt idx="10">
                  <c:v>436105</c:v>
                </c:pt>
                <c:pt idx="11">
                  <c:v>495412</c:v>
                </c:pt>
                <c:pt idx="12">
                  <c:v>829011</c:v>
                </c:pt>
                <c:pt idx="13">
                  <c:v>939488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AA35-453C-8E37-28D4FC516A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4619024"/>
        <c:axId val="48462066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Tabelle1!$B$1:$P$1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AA35-453C-8E37-28D4FC516A34}"/>
                  </c:ext>
                </c:extLst>
              </c15:ser>
            </c15:filteredLineSeries>
          </c:ext>
        </c:extLst>
      </c:lineChart>
      <c:catAx>
        <c:axId val="48461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4620664"/>
        <c:crosses val="autoZero"/>
        <c:auto val="1"/>
        <c:lblAlgn val="ctr"/>
        <c:lblOffset val="100"/>
        <c:noMultiLvlLbl val="0"/>
      </c:catAx>
      <c:valAx>
        <c:axId val="48462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461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98600422894789E-2"/>
          <c:y val="0.83637992238217262"/>
          <c:w val="0.89200270104842705"/>
          <c:h val="0.14968201274436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0336575575111"/>
          <c:y val="8.2301900972445108E-2"/>
          <c:w val="0.65479326848849773"/>
          <c:h val="0.826595319491815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36-49CC-8EDB-3FFF71D47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6-49CC-8EDB-3FFF71D476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36-49CC-8EDB-3FFF71D476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36-49CC-8EDB-3FFF71D476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36-49CC-8EDB-3FFF71D476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36-49CC-8EDB-3FFF71D476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36-49CC-8EDB-3FFF71D4763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6-49CC-8EDB-3FFF71D4763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36-49CC-8EDB-3FFF71D47631}"/>
                </c:ext>
              </c:extLst>
            </c:dLbl>
            <c:dLbl>
              <c:idx val="3"/>
              <c:layout>
                <c:manualLayout>
                  <c:x val="6.1551030001846786E-2"/>
                  <c:y val="-6.4418060964527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36-49CC-8EDB-3FFF71D47631}"/>
                </c:ext>
              </c:extLst>
            </c:dLbl>
            <c:dLbl>
              <c:idx val="4"/>
              <c:layout>
                <c:manualLayout>
                  <c:x val="4.1738976657768358E-2"/>
                  <c:y val="4.592815649266220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36-49CC-8EDB-3FFF71D47631}"/>
                </c:ext>
              </c:extLst>
            </c:dLbl>
            <c:dLbl>
              <c:idx val="5"/>
              <c:layout>
                <c:manualLayout>
                  <c:x val="-2.6645288741892256E-2"/>
                  <c:y val="6.77393938800875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36-49CC-8EDB-3FFF71D47631}"/>
                </c:ext>
              </c:extLst>
            </c:dLbl>
            <c:dLbl>
              <c:idx val="6"/>
              <c:layout>
                <c:manualLayout>
                  <c:x val="0.16700460519358162"/>
                  <c:y val="-0.15375802116406329"/>
                </c:manualLayout>
              </c:layout>
              <c:tx>
                <c:rich>
                  <a:bodyPr/>
                  <a:lstStyle/>
                  <a:p>
                    <a:fld id="{3FCBC1F8-9170-41C1-9FD6-9473A1987AC0}" type="CATEGORYNAME">
                      <a:rPr lang="de-DE">
                        <a:solidFill>
                          <a:schemeClr val="bg1"/>
                        </a:solidFill>
                      </a:rPr>
                      <a:pPr/>
                      <a:t>[RUBRIKENNAME]</a:t>
                    </a:fld>
                    <a:endParaRPr lang="de-DE">
                      <a:solidFill>
                        <a:schemeClr val="bg1"/>
                      </a:solidFill>
                    </a:endParaRPr>
                  </a:p>
                  <a:p>
                    <a:fld id="{71EC189E-FB15-47DA-849F-C770B615D69A}" type="VALUE">
                      <a:rPr lang="de-DE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>
                      <a:solidFill>
                        <a:schemeClr val="bg1"/>
                      </a:solidFill>
                    </a:endParaRPr>
                  </a:p>
                  <a:p>
                    <a:fld id="{45F34810-BA35-4602-A073-D1D68101200A}" type="PERCENTAGE">
                      <a:rPr lang="de-DE">
                        <a:solidFill>
                          <a:schemeClr val="bg1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536-49CC-8EDB-3FFF71D47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Tabelle3!$A$3:$A$9</c:f>
              <c:strCache>
                <c:ptCount val="7"/>
                <c:pt idx="0">
                  <c:v>Finanzbehörden</c:v>
                </c:pt>
                <c:pt idx="1">
                  <c:v>Finanzbehörden (Steuerfahnundung etc)</c:v>
                </c:pt>
                <c:pt idx="2">
                  <c:v>Polizeibehörden</c:v>
                </c:pt>
                <c:pt idx="3">
                  <c:v>Staatsanw.</c:v>
                </c:pt>
                <c:pt idx="4">
                  <c:v>Zoll</c:v>
                </c:pt>
                <c:pt idx="5">
                  <c:v>BaFin</c:v>
                </c:pt>
                <c:pt idx="6">
                  <c:v>sonst. Behörden &amp; Gerichtsvollzieher</c:v>
                </c:pt>
              </c:strCache>
            </c:strRef>
          </c:cat>
          <c:val>
            <c:numRef>
              <c:f>Tabelle3!$B$3:$B$9</c:f>
              <c:numCache>
                <c:formatCode>_(* #,##0_);_(* \(#,##0\);_(* "-"??_);_(@_)</c:formatCode>
                <c:ptCount val="7"/>
                <c:pt idx="0">
                  <c:v>196088</c:v>
                </c:pt>
                <c:pt idx="1">
                  <c:v>13249</c:v>
                </c:pt>
                <c:pt idx="2">
                  <c:v>87931</c:v>
                </c:pt>
                <c:pt idx="3">
                  <c:v>30671</c:v>
                </c:pt>
                <c:pt idx="4">
                  <c:v>9645</c:v>
                </c:pt>
                <c:pt idx="5">
                  <c:v>877</c:v>
                </c:pt>
                <c:pt idx="6">
                  <c:v>601027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36-49CC-8EDB-3FFF71D4763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536-49CC-8EDB-3FFF71D47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536-49CC-8EDB-3FFF71D476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536-49CC-8EDB-3FFF71D476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9536-49CC-8EDB-3FFF71D476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9536-49CC-8EDB-3FFF71D476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9536-49CC-8EDB-3FFF71D476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536-49CC-8EDB-3FFF71D476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Tabelle3!$A$3:$A$9</c:f>
              <c:strCache>
                <c:ptCount val="7"/>
                <c:pt idx="0">
                  <c:v>Finanzbehörden</c:v>
                </c:pt>
                <c:pt idx="1">
                  <c:v>Finanzbehörden (Steuerfahnundung etc)</c:v>
                </c:pt>
                <c:pt idx="2">
                  <c:v>Polizeibehörden</c:v>
                </c:pt>
                <c:pt idx="3">
                  <c:v>Staatsanw.</c:v>
                </c:pt>
                <c:pt idx="4">
                  <c:v>Zoll</c:v>
                </c:pt>
                <c:pt idx="5">
                  <c:v>BaFin</c:v>
                </c:pt>
                <c:pt idx="6">
                  <c:v>sonst. Behörden &amp; Gerichtsvollzieher</c:v>
                </c:pt>
              </c:strCache>
            </c:strRef>
          </c:cat>
          <c:val>
            <c:numRef>
              <c:f>Tabelle3!$C$3:$C$9</c:f>
              <c:numCache>
                <c:formatCode>0.00%</c:formatCode>
                <c:ptCount val="7"/>
                <c:pt idx="0">
                  <c:v>0.20871793998433188</c:v>
                </c:pt>
                <c:pt idx="1">
                  <c:v>1.410236213767499E-2</c:v>
                </c:pt>
                <c:pt idx="2">
                  <c:v>9.3594596205592837E-2</c:v>
                </c:pt>
                <c:pt idx="3">
                  <c:v>3.2646505330563028E-2</c:v>
                </c:pt>
                <c:pt idx="4">
                  <c:v>1.0266230116829592E-2</c:v>
                </c:pt>
                <c:pt idx="5">
                  <c:v>9.3348717599373271E-4</c:v>
                </c:pt>
                <c:pt idx="6">
                  <c:v>0.63973887904901394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536-49CC-8EDB-3FFF71D476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600"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Tabelle1!$A$3</c:f>
              <c:strCache>
                <c:ptCount val="1"/>
                <c:pt idx="0">
                  <c:v>Microsoft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Tabelle1!$B$3:$H$3</c:f>
              <c:numCache>
                <c:formatCode>#,##0</c:formatCode>
                <c:ptCount val="7"/>
                <c:pt idx="0">
                  <c:v>10389</c:v>
                </c:pt>
                <c:pt idx="1">
                  <c:v>9375</c:v>
                </c:pt>
                <c:pt idx="2">
                  <c:v>8433</c:v>
                </c:pt>
                <c:pt idx="3">
                  <c:v>7713</c:v>
                </c:pt>
                <c:pt idx="4">
                  <c:v>6854</c:v>
                </c:pt>
                <c:pt idx="5">
                  <c:v>5924</c:v>
                </c:pt>
                <c:pt idx="6">
                  <c:v>7084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0-4FFA-BA2D-3A688D7EB2BC}"/>
            </c:ext>
          </c:extLst>
        </c:ser>
        <c:ser>
          <c:idx val="3"/>
          <c:order val="3"/>
          <c:tx>
            <c:strRef>
              <c:f>Tabelle1!$A$4</c:f>
              <c:strCache>
                <c:ptCount val="1"/>
                <c:pt idx="0">
                  <c:v>Apple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Tabelle1!$B$1:$H$1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Tabelle1!$B$4:$H$4</c:f>
              <c:numCache>
                <c:formatCode>#,##0</c:formatCode>
                <c:ptCount val="7"/>
                <c:pt idx="0">
                  <c:v>6344</c:v>
                </c:pt>
                <c:pt idx="1">
                  <c:v>13999</c:v>
                </c:pt>
                <c:pt idx="2">
                  <c:v>21852</c:v>
                </c:pt>
                <c:pt idx="3">
                  <c:v>25010</c:v>
                </c:pt>
                <c:pt idx="4">
                  <c:v>27108</c:v>
                </c:pt>
                <c:pt idx="5">
                  <c:v>29356</c:v>
                </c:pt>
                <c:pt idx="6">
                  <c:v>30158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C0-4FFA-BA2D-3A688D7EB2BC}"/>
            </c:ext>
          </c:extLst>
        </c:ser>
        <c:ser>
          <c:idx val="4"/>
          <c:order val="4"/>
          <c:tx>
            <c:strRef>
              <c:f>Tabelle1!$A$5</c:f>
              <c:strCache>
                <c:ptCount val="1"/>
                <c:pt idx="0">
                  <c:v>Google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Tabelle1!$B$1:$H$1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Tabelle1!$B$5:$H$5</c:f>
              <c:numCache>
                <c:formatCode>#,##0</c:formatCode>
                <c:ptCount val="7"/>
                <c:pt idx="0">
                  <c:v>4971</c:v>
                </c:pt>
                <c:pt idx="1">
                  <c:v>6452</c:v>
                </c:pt>
                <c:pt idx="2">
                  <c:v>11394</c:v>
                </c:pt>
                <c:pt idx="3">
                  <c:v>18713</c:v>
                </c:pt>
                <c:pt idx="4">
                  <c:v>14741</c:v>
                </c:pt>
                <c:pt idx="5">
                  <c:v>15976</c:v>
                </c:pt>
                <c:pt idx="6">
                  <c:v>21171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C0-4FFA-BA2D-3A688D7EB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4367032"/>
        <c:axId val="634369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Tabelle1!$A$1</c15:sqref>
                        </c15:formulaRef>
                      </c:ext>
                    </c:extLst>
                    <c:strCache>
                      <c:ptCount val="1"/>
                      <c:pt idx="0">
                        <c:v>Jahr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Tabelle1!$B$1:$H$1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Tabelle1!$B$1:$H$1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7C0-4FFA-BA2D-3A688D7EB2B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Tabelle1!$B$2:$H$2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7C0-4FFA-BA2D-3A688D7EB2B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strRef>
              <c:f>Tabelle1!$A$6</c:f>
              <c:strCache>
                <c:ptCount val="1"/>
                <c:pt idx="0">
                  <c:v>Insgesamt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Tabelle1!$B$6:$H$6</c:f>
              <c:numCache>
                <c:formatCode>#,##0</c:formatCode>
                <c:ptCount val="7"/>
                <c:pt idx="0">
                  <c:v>21704</c:v>
                </c:pt>
                <c:pt idx="1">
                  <c:v>29826</c:v>
                </c:pt>
                <c:pt idx="2">
                  <c:v>41679</c:v>
                </c:pt>
                <c:pt idx="3">
                  <c:v>51436</c:v>
                </c:pt>
                <c:pt idx="4">
                  <c:v>48703</c:v>
                </c:pt>
                <c:pt idx="5">
                  <c:v>51256</c:v>
                </c:pt>
                <c:pt idx="6">
                  <c:v>58413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C0-4FFA-BA2D-3A688D7EB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367032"/>
        <c:axId val="634369000"/>
      </c:lineChart>
      <c:catAx>
        <c:axId val="63436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4369000"/>
        <c:crosses val="autoZero"/>
        <c:auto val="1"/>
        <c:lblAlgn val="ctr"/>
        <c:lblOffset val="100"/>
        <c:noMultiLvlLbl val="0"/>
      </c:catAx>
      <c:valAx>
        <c:axId val="63436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Datenabfragen absolut</a:t>
                </a:r>
              </a:p>
            </c:rich>
          </c:tx>
          <c:layout>
            <c:manualLayout>
              <c:xMode val="edge"/>
              <c:yMode val="edge"/>
              <c:x val="4.3715846994535519E-3"/>
              <c:y val="0.20539072946070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436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3C154-C135-4E93-A80E-1C5FB5F48B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73823-8B0D-4943-ABC0-8ED5AFB20E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EAA74B-6AFA-4999-92C1-C8DD9ABCA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89614"/>
            <a:ext cx="5255044" cy="1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1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0673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4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5569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41C9CA6-6D1C-4ADA-8260-CCE7AD3CB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834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6416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A4F4E8-41E6-43E5-86D4-144034C85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397383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92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7601A5-58AC-4B70-8384-E8B22377E0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252609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2625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DCA4C6-2ACE-4627-BE54-8F5B288E0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179774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8180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80CF2E0-C9F7-41B0-A531-2C79A57C56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2053746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3147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6E9F9AB-CADF-4A81-A991-F3A1A1806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271822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8292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E745B2-7FBE-4F51-89F3-B7B820B78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3589060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341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2DFC1-1B36-4B69-A65A-1E64FEF5C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273359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7395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811C7B-97C7-436D-82F8-E55AB3AC8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27911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EE6E5-DB8B-472C-8377-0C6AA874D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78D80C-0CF6-4CD7-941D-1903303C9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89614"/>
            <a:ext cx="5255044" cy="1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2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FC9C2-A520-4EFC-B13F-6FAAFCBD5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103462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98B50-3A96-4348-B1B1-76B8EAE74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4143549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1711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DF20C0-9653-44CB-B680-DA847CB0A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4034070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0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A47EA-D819-41E5-9F6E-DE497FB9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FEF410-DA84-4B0A-88C0-AEAC960E1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52264B-F0A4-4111-829B-2A0E7B0C7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B80C71-587E-4302-A6DA-BEC47AE90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B4E3A8-B15F-4510-AC90-038A53D7C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C94AA6-3AB5-4485-A159-0E69A464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824206-96B2-4351-AAA0-054A2E53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546B10-7B44-4F2E-9927-A569A09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F1B7-B4CF-4EA9-A1DA-6A04EE506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96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D5D59-E9B2-42BF-A061-8A5167779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29AF8D-77BA-4DDB-8B74-328533EDE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89614"/>
            <a:ext cx="5255044" cy="1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0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DB118-779A-465C-8A6D-0925A1A8E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195233-A711-4E3E-B9B0-61117EAF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89614"/>
            <a:ext cx="5255044" cy="1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5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1544B-68F0-4475-A9C7-4C5B075C0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4FA740-B13C-43E6-BD47-44D5556F9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89614"/>
            <a:ext cx="5255044" cy="1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7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D9F8A-C438-4962-8518-060144F57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07F635-F225-45A1-86AC-5EE290D23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89614"/>
            <a:ext cx="5255044" cy="1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75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73028-3882-4980-B8C8-2E29C1E4BD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70A84A-23BB-433D-A4BF-0C8E65DD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89614"/>
            <a:ext cx="5255044" cy="1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6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1BDA0B-854F-4ADA-814B-DB335EAA3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89614"/>
            <a:ext cx="5255044" cy="13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4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6750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229459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955979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Folie" r:id="rId29" imgW="384" imgH="385" progId="TCLayout.ActiveDocument.1">
                  <p:embed/>
                </p:oleObj>
              </mc:Choice>
              <mc:Fallback>
                <p:oleObj name="think-cell Folie" r:id="rId29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 für Datenquellen: BT-Drucksache 19/9177; BaFin Jahresberichte 2005-2019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F5CEFEE-CCA7-473A-A747-418E76F7379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276648" y="65759"/>
            <a:ext cx="82975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</p:sldLayoutIdLst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BD9D8-23DC-491E-BF6E-F4B7F126A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2634092"/>
            <a:ext cx="9000000" cy="1109908"/>
          </a:xfrm>
        </p:spPr>
        <p:txBody>
          <a:bodyPr>
            <a:normAutofit/>
          </a:bodyPr>
          <a:lstStyle/>
          <a:p>
            <a:pPr algn="ctr"/>
            <a:br>
              <a:rPr lang="de-DE" sz="3600" cap="none" dirty="0"/>
            </a:br>
            <a:r>
              <a:rPr lang="de-DE" sz="3600" cap="none" dirty="0"/>
              <a:t>Überwachungsbarometer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6E264B-CFEC-4663-9AD5-5B95648E6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Prof. Dr. Ralf Poscher</a:t>
            </a:r>
          </a:p>
          <a:p>
            <a:r>
              <a:rPr lang="de-DE" b="0" dirty="0"/>
              <a:t>unter Mitarbeit von Dr. Michael Kilchling </a:t>
            </a:r>
            <a:br>
              <a:rPr lang="de-DE" b="0" dirty="0"/>
            </a:br>
            <a:r>
              <a:rPr lang="de-DE" b="0" dirty="0"/>
              <a:t>und Lukas Landerer</a:t>
            </a:r>
          </a:p>
        </p:txBody>
      </p:sp>
    </p:spTree>
    <p:extLst>
      <p:ext uri="{BB962C8B-B14F-4D97-AF65-F5344CB8AC3E}">
        <p14:creationId xmlns:p14="http://schemas.microsoft.com/office/powerpoint/2010/main" val="58390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848AECE-58DA-450E-9928-32A2146C93C5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78892073"/>
              </p:ext>
            </p:extLst>
          </p:nvPr>
        </p:nvGraphicFramePr>
        <p:xfrm>
          <a:off x="838200" y="1520825"/>
          <a:ext cx="1051560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0FD0176-D349-437C-A549-97BA5503FE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739" y="692149"/>
            <a:ext cx="10296524" cy="1404937"/>
          </a:xfrm>
        </p:spPr>
        <p:txBody>
          <a:bodyPr>
            <a:normAutofit/>
          </a:bodyPr>
          <a:lstStyle/>
          <a:p>
            <a:pPr algn="ctr"/>
            <a:r>
              <a:rPr lang="de-DE" sz="2600" cap="none" dirty="0"/>
              <a:t>Auskunftsersuchen bei IT-Providern</a:t>
            </a:r>
            <a:br>
              <a:rPr lang="de-DE" sz="2600" cap="none" dirty="0"/>
            </a:br>
            <a:r>
              <a:rPr lang="de-DE" sz="1800" cap="none" dirty="0"/>
              <a:t>(Rechtsgrundlage in Transparenzberichten nicht angegeben)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E91242BA-28F1-493A-8B13-24F71B10E4A6}"/>
              </a:ext>
            </a:extLst>
          </p:cNvPr>
          <p:cNvSpPr txBox="1">
            <a:spLocks/>
          </p:cNvSpPr>
          <p:nvPr/>
        </p:nvSpPr>
        <p:spPr>
          <a:xfrm>
            <a:off x="719139" y="6678000"/>
            <a:ext cx="10296524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i="1" dirty="0"/>
              <a:t>Datenquellen: Transparenzberichte/Law </a:t>
            </a:r>
            <a:r>
              <a:rPr lang="de-DE" sz="1000" i="1" dirty="0" err="1"/>
              <a:t>Enforcement</a:t>
            </a:r>
            <a:r>
              <a:rPr lang="de-DE" sz="1000" i="1" dirty="0"/>
              <a:t> Reports der betroffenen Unternehmen</a:t>
            </a:r>
          </a:p>
        </p:txBody>
      </p:sp>
    </p:spTree>
    <p:extLst>
      <p:ext uri="{BB962C8B-B14F-4D97-AF65-F5344CB8AC3E}">
        <p14:creationId xmlns:p14="http://schemas.microsoft.com/office/powerpoint/2010/main" val="355722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0AA607-4000-406A-9DC2-29F41AD75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269206"/>
            <a:ext cx="10296524" cy="558879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Jahresberichte</a:t>
            </a:r>
            <a:r>
              <a:rPr lang="en-GB" sz="1200" dirty="0"/>
              <a:t> </a:t>
            </a:r>
            <a:r>
              <a:rPr lang="en-GB" sz="1200" dirty="0" err="1"/>
              <a:t>Bundesamt</a:t>
            </a:r>
            <a:r>
              <a:rPr lang="en-GB" sz="1200" dirty="0"/>
              <a:t> </a:t>
            </a:r>
            <a:r>
              <a:rPr lang="en-GB" sz="1200" dirty="0" err="1"/>
              <a:t>für</a:t>
            </a:r>
            <a:r>
              <a:rPr lang="en-GB" sz="1200" dirty="0"/>
              <a:t> </a:t>
            </a:r>
            <a:r>
              <a:rPr lang="en-GB" sz="1200" dirty="0" err="1"/>
              <a:t>Justiz</a:t>
            </a:r>
            <a:r>
              <a:rPr lang="en-GB" sz="1200" dirty="0"/>
              <a:t> 2008-2019 : online </a:t>
            </a:r>
            <a:r>
              <a:rPr lang="en-GB" sz="1200" dirty="0" err="1"/>
              <a:t>abgerufen</a:t>
            </a:r>
            <a:r>
              <a:rPr lang="en-GB" sz="1200" dirty="0"/>
              <a:t> </a:t>
            </a:r>
            <a:r>
              <a:rPr lang="en-GB" sz="1200" dirty="0" err="1"/>
              <a:t>unter</a:t>
            </a:r>
            <a:r>
              <a:rPr lang="en-GB" sz="1200" dirty="0"/>
              <a:t> https://www.bundesjustizamt.de/DE/Themen/Buergerdienste/Justizstatistik/Telekommunikation/Telekommunikationsueberwachung.html </a:t>
            </a:r>
            <a:r>
              <a:rPr lang="en-GB" sz="1200" dirty="0" err="1"/>
              <a:t>zuletzt</a:t>
            </a:r>
            <a:r>
              <a:rPr lang="en-GB" sz="1200" dirty="0"/>
              <a:t> am 19.02.2021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BaFin</a:t>
            </a:r>
            <a:r>
              <a:rPr lang="en-GB" sz="1200" dirty="0"/>
              <a:t> </a:t>
            </a:r>
            <a:r>
              <a:rPr lang="en-GB" sz="1200" dirty="0" err="1"/>
              <a:t>Jahresberichte</a:t>
            </a:r>
            <a:r>
              <a:rPr lang="en-GB" sz="1200" dirty="0"/>
              <a:t> 2005-2019: online </a:t>
            </a:r>
            <a:r>
              <a:rPr lang="en-GB" sz="1200" dirty="0" err="1"/>
              <a:t>abgerufen</a:t>
            </a:r>
            <a:r>
              <a:rPr lang="en-GB" sz="1200" dirty="0"/>
              <a:t> </a:t>
            </a:r>
            <a:r>
              <a:rPr lang="en-GB" sz="1200" dirty="0" err="1"/>
              <a:t>unter</a:t>
            </a:r>
            <a:r>
              <a:rPr lang="en-GB" sz="1200" dirty="0"/>
              <a:t> https://www.bafin.de/EN/PublikationenDaten/Jahresbericht/jahresbericht_node_en.html;jsessionid=9FAA93C13C4BF6F45AD050C4010606FF.1_cid370, </a:t>
            </a:r>
            <a:r>
              <a:rPr lang="en-GB" sz="1200" dirty="0" err="1"/>
              <a:t>zuletzt</a:t>
            </a:r>
            <a:r>
              <a:rPr lang="en-GB" sz="1200" dirty="0"/>
              <a:t> am 19.02.2021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BT-Drucks. 19/9177, Antwort der Bundesregierung auf die Kleine Anfrage der Abgeordneten Christian Dürr, Renata Alt, Dr. Jens Brandenburg (Rhein-Neckar), weiterer Abgeordneter und der Fraktion der FDP – Drucksache 19/8658 – Kontenabrufe der Finanzverwaltung vom 08.04.2019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Transparenzbericht Google Inc., online abgerufen unter https://transparencyreport.google.com/user-data/overview?hl=en&amp;user_requests_report_period=series:requests,accounts;authority:DE;time:&amp;lu=user_requests_report_period, zuletzt am 19.02.2021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Transparenzbericht Apple Inc., online abgerufen unter https://www.apple.com/legal/transparency/de.html, zuletzt am 19.02.2021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Transparenzbericht Microsoft Corp., online abgerufen unter https://www.microsoft.com/en-us/corporate-responsibility/law-enforcement-requests-report, zuletzt am 19.02.2021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4D470F-F631-4147-886B-1AAECA44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35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Inhaltsplatzhalter 15">
            <a:extLst>
              <a:ext uri="{FF2B5EF4-FFF2-40B4-BE49-F238E27FC236}">
                <a16:creationId xmlns:a16="http://schemas.microsoft.com/office/drawing/2014/main" id="{519C6472-42EF-4940-936B-3ECB602EE17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0186034"/>
              </p:ext>
            </p:extLst>
          </p:nvPr>
        </p:nvGraphicFramePr>
        <p:xfrm>
          <a:off x="838200" y="1416255"/>
          <a:ext cx="10515600" cy="484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50F9DA6-BA90-4D3C-A08D-9B88F3E647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738" y="599870"/>
            <a:ext cx="10296524" cy="1404937"/>
          </a:xfrm>
        </p:spPr>
        <p:txBody>
          <a:bodyPr>
            <a:normAutofit/>
          </a:bodyPr>
          <a:lstStyle/>
          <a:p>
            <a:pPr algn="ctr"/>
            <a:r>
              <a:rPr lang="de-DE" sz="2600" cap="none" dirty="0"/>
              <a:t>Entwicklung der Anordnungen nach §§ 100a, 100g StPO </a:t>
            </a:r>
            <a:br>
              <a:rPr lang="de-DE" sz="2600" cap="none" dirty="0"/>
            </a:br>
            <a:r>
              <a:rPr lang="de-DE" sz="2600" cap="none" dirty="0"/>
              <a:t>(TKÜ &amp; Verkehrsdatenerhebung)</a:t>
            </a:r>
            <a:br>
              <a:rPr lang="de-DE" sz="2600" cap="none" dirty="0"/>
            </a:br>
            <a:endParaRPr lang="de-DE" sz="2600" cap="non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4A9C46CC-714D-48EA-883E-F859DB3E2D42}"/>
              </a:ext>
            </a:extLst>
          </p:cNvPr>
          <p:cNvSpPr txBox="1">
            <a:spLocks/>
          </p:cNvSpPr>
          <p:nvPr/>
        </p:nvSpPr>
        <p:spPr>
          <a:xfrm>
            <a:off x="719139" y="6678000"/>
            <a:ext cx="10296524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i="1" dirty="0"/>
              <a:t>Datenquellen: : Jahresstatistiken Bundesamt für Justiz nach § 101b StPO</a:t>
            </a:r>
          </a:p>
        </p:txBody>
      </p:sp>
    </p:spTree>
    <p:extLst>
      <p:ext uri="{BB962C8B-B14F-4D97-AF65-F5344CB8AC3E}">
        <p14:creationId xmlns:p14="http://schemas.microsoft.com/office/powerpoint/2010/main" val="1751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14DDB18-B223-4A0B-AF06-22057EA00571}"/>
              </a:ext>
            </a:extLst>
          </p:cNvPr>
          <p:cNvSpPr txBox="1"/>
          <p:nvPr/>
        </p:nvSpPr>
        <p:spPr>
          <a:xfrm>
            <a:off x="2518227" y="6130301"/>
            <a:ext cx="7155543" cy="14553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14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(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Koeff</a:t>
            </a:r>
            <a:r>
              <a:rPr lang="en-US" sz="1400" b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Score</a:t>
            </a:r>
            <a:r>
              <a:rPr lang="en-US" sz="14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§100a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4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(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Koeff</a:t>
            </a:r>
            <a:r>
              <a:rPr lang="en-US" sz="1400" b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14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Score</a:t>
            </a:r>
            <a:r>
              <a:rPr lang="en-US" sz="14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§100g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</a:t>
            </a:r>
            <a:r>
              <a:rPr lang="en-US" sz="1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§100a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3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</a:t>
            </a:r>
            <a:r>
              <a:rPr lang="en-US" sz="1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§100g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Koeff</a:t>
            </a:r>
            <a:r>
              <a:rPr lang="en-US" sz="1400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1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x / 1000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300"/>
              </a:lnSpc>
              <a:spcBef>
                <a:spcPts val="1150"/>
              </a:spcBef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endParaRPr lang="de-DE" sz="1600" dirty="0" err="1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CC6C681-ACEA-42E3-9B95-334623950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731089"/>
              </p:ext>
            </p:extLst>
          </p:nvPr>
        </p:nvGraphicFramePr>
        <p:xfrm>
          <a:off x="1224624" y="96681"/>
          <a:ext cx="9742751" cy="56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99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425B4-55B7-4369-BCF6-AD409283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2600" cap="none" dirty="0"/>
              <a:t>Verteilung nach Ländern im Jahr 2019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A9747C-12FB-4F1F-AA62-327470F9E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615" y="5589596"/>
            <a:ext cx="5157787" cy="823912"/>
          </a:xfrm>
        </p:spPr>
        <p:txBody>
          <a:bodyPr/>
          <a:lstStyle/>
          <a:p>
            <a:pPr algn="ctr"/>
            <a:r>
              <a:rPr lang="de-DE" b="0" dirty="0">
                <a:latin typeface="+mj-lt"/>
              </a:rPr>
              <a:t>§ 100a StPO – TKÜ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9F1E793-886F-4E7B-A865-D7F6E5708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1" y="856447"/>
            <a:ext cx="4989277" cy="5145105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5D5919-5E85-476B-972F-C5C0693BE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5197" y="5589596"/>
            <a:ext cx="5183188" cy="823912"/>
          </a:xfrm>
        </p:spPr>
        <p:txBody>
          <a:bodyPr/>
          <a:lstStyle/>
          <a:p>
            <a:pPr algn="ctr"/>
            <a:r>
              <a:rPr lang="de-DE" b="0" dirty="0">
                <a:latin typeface="+mj-lt"/>
              </a:rPr>
              <a:t>§ 100g StPO- Verkehrsdaten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788D6FCE-BD7B-43B5-BD91-39A920769B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68" y="856447"/>
            <a:ext cx="4820445" cy="5145105"/>
          </a:xfrm>
        </p:spPr>
      </p:pic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E98DAD74-BC54-4970-9955-03A08344C076}"/>
              </a:ext>
            </a:extLst>
          </p:cNvPr>
          <p:cNvSpPr txBox="1">
            <a:spLocks/>
          </p:cNvSpPr>
          <p:nvPr/>
        </p:nvSpPr>
        <p:spPr>
          <a:xfrm>
            <a:off x="719139" y="6678000"/>
            <a:ext cx="10296524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i="1" dirty="0"/>
              <a:t>Datenquellen: : Jahresstatistiken Bundesamt für Justiz nach § 101b StPO</a:t>
            </a:r>
          </a:p>
        </p:txBody>
      </p:sp>
    </p:spTree>
    <p:extLst>
      <p:ext uri="{BB962C8B-B14F-4D97-AF65-F5344CB8AC3E}">
        <p14:creationId xmlns:p14="http://schemas.microsoft.com/office/powerpoint/2010/main" val="151378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C1EF01-4C35-410B-B3AF-C58E351837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1362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de-DE" sz="2600" cap="none" dirty="0"/>
              <a:t>Vorratsdatenspeicherung von Finanzdaten</a:t>
            </a:r>
            <a:br>
              <a:rPr lang="de-DE" sz="2600" cap="none" dirty="0"/>
            </a:br>
            <a:endParaRPr lang="de-DE" sz="2600" cap="non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610FB91-22F1-40ED-850D-94DC7532ED60}"/>
              </a:ext>
            </a:extLst>
          </p:cNvPr>
          <p:cNvSpPr/>
          <p:nvPr/>
        </p:nvSpPr>
        <p:spPr>
          <a:xfrm>
            <a:off x="3303789" y="1839185"/>
            <a:ext cx="2469308" cy="3364185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76200" cap="flat" cmpd="sng" algn="ctr">
            <a:solidFill>
              <a:srgbClr val="FFC000"/>
            </a:solidFill>
            <a:prstDash val="solid"/>
            <a:miter lim="800000"/>
          </a:ln>
          <a:effectLst>
            <a:glow rad="1016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Inhaltsdaten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umfassende Speicherung für mindestens 5 Jahre und höchstens zehn Jahre, § 8 Abs. 4 GWG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Verpflichtete nach § 2 GWG (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insb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Kreditinsitute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149A3BB-C906-44D4-BC7A-B86DA4B5FD90}"/>
              </a:ext>
            </a:extLst>
          </p:cNvPr>
          <p:cNvSpPr/>
          <p:nvPr/>
        </p:nvSpPr>
        <p:spPr>
          <a:xfrm>
            <a:off x="6418906" y="1839185"/>
            <a:ext cx="2469308" cy="3364184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76200" cap="flat" cmpd="sng" algn="ctr">
            <a:solidFill>
              <a:srgbClr val="FFC000"/>
            </a:solidFill>
            <a:prstDash val="solid"/>
            <a:miter lim="800000"/>
          </a:ln>
          <a:effectLst>
            <a:glow rad="1016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Bestandsdaten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Speicherpflicht nach § 24c Abs.1 S.1 KWG; § 27 Abs. 2 ZAG; § 28 Abs.1 S. 4 KAGB für 10 Jahre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Kredit- &amp; Zahlungsinstitute, Kapitalverwaltungsgesellschaften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C41193-9AAF-43EE-A700-A06ACB941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 für Datenquellen: BT-Drucksache 19/9177; BaFin Jahresberichte 2005-2019</a:t>
            </a:r>
          </a:p>
        </p:txBody>
      </p:sp>
    </p:spTree>
    <p:extLst>
      <p:ext uri="{BB962C8B-B14F-4D97-AF65-F5344CB8AC3E}">
        <p14:creationId xmlns:p14="http://schemas.microsoft.com/office/powerpoint/2010/main" val="245395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C1EF01-4C35-410B-B3AF-C58E351837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71135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de-DE" sz="2600" cap="none" dirty="0"/>
              <a:t>Übersicht zu Zugriffen auf Kontodaten</a:t>
            </a:r>
            <a:br>
              <a:rPr lang="de-DE" sz="2600" cap="none" dirty="0"/>
            </a:br>
            <a:endParaRPr lang="de-DE" sz="2600" cap="none" dirty="0"/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87F14F22-EA9B-4CC8-A43C-59813B3ACAB4}"/>
              </a:ext>
            </a:extLst>
          </p:cNvPr>
          <p:cNvSpPr/>
          <p:nvPr/>
        </p:nvSpPr>
        <p:spPr>
          <a:xfrm>
            <a:off x="10373152" y="2780400"/>
            <a:ext cx="1525090" cy="2963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1100"/>
              <a:buFont typeface="Times New Roman" panose="02020603050405020304" pitchFamily="18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Strafverfolgung</a:t>
            </a:r>
            <a:endParaRPr lang="en-US" sz="1100" dirty="0">
              <a:solidFill>
                <a:schemeClr val="tx1"/>
              </a:solidFill>
            </a:endParaRPr>
          </a:p>
          <a:p>
            <a:pPr lvl="0">
              <a:buSzPts val="1100"/>
            </a:pPr>
            <a:r>
              <a:rPr lang="en-US" sz="1100" dirty="0">
                <a:solidFill>
                  <a:schemeClr val="tx1"/>
                </a:solidFill>
              </a:rPr>
              <a:t>§§ 161, 163 </a:t>
            </a:r>
            <a:r>
              <a:rPr lang="en-US" sz="1100" dirty="0" err="1">
                <a:solidFill>
                  <a:schemeClr val="tx1"/>
                </a:solidFill>
              </a:rPr>
              <a:t>bzw</a:t>
            </a:r>
            <a:r>
              <a:rPr lang="en-US" sz="1100" dirty="0">
                <a:solidFill>
                  <a:schemeClr val="tx1"/>
                </a:solidFill>
              </a:rPr>
              <a:t>. 94, 95 StPO</a:t>
            </a:r>
          </a:p>
          <a:p>
            <a:pPr lvl="0">
              <a:buSzPts val="1100"/>
              <a:buFont typeface="Times New Roman" panose="02020603050405020304" pitchFamily="18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lvl="0">
              <a:buSzPts val="1100"/>
              <a:buFont typeface="Times New Roman" panose="02020603050405020304" pitchFamily="18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Polizeibehörden </a:t>
            </a:r>
            <a:r>
              <a:rPr lang="de-DE" sz="1100" dirty="0">
                <a:solidFill>
                  <a:schemeClr val="tx1"/>
                </a:solidFill>
              </a:rPr>
              <a:t>inkl. </a:t>
            </a:r>
            <a:r>
              <a:rPr lang="de-DE" sz="1100" b="1" dirty="0">
                <a:solidFill>
                  <a:schemeClr val="tx1"/>
                </a:solidFill>
              </a:rPr>
              <a:t>BKA</a:t>
            </a:r>
            <a:r>
              <a:rPr lang="de-DE" sz="1100" dirty="0">
                <a:solidFill>
                  <a:schemeClr val="tx1"/>
                </a:solidFill>
              </a:rPr>
              <a:t> aufgrund allg. Datenerhebungsklauseln</a:t>
            </a:r>
          </a:p>
          <a:p>
            <a:pPr lvl="0">
              <a:buSzPts val="1100"/>
            </a:pPr>
            <a:r>
              <a:rPr lang="de-DE" sz="1100" dirty="0">
                <a:solidFill>
                  <a:schemeClr val="tx1"/>
                </a:solidFill>
              </a:rPr>
              <a:t>§§ 9, 39 BKAG; § 21 </a:t>
            </a:r>
            <a:r>
              <a:rPr lang="de-DE" sz="1100" dirty="0" err="1">
                <a:solidFill>
                  <a:schemeClr val="tx1"/>
                </a:solidFill>
              </a:rPr>
              <a:t>BPolG</a:t>
            </a:r>
            <a:r>
              <a:rPr lang="de-DE" sz="1100" dirty="0">
                <a:solidFill>
                  <a:schemeClr val="tx1"/>
                </a:solidFill>
              </a:rPr>
              <a:t>;  §§ 43, 14 </a:t>
            </a:r>
            <a:r>
              <a:rPr lang="de-DE" sz="1100" dirty="0" err="1">
                <a:solidFill>
                  <a:schemeClr val="tx1"/>
                </a:solidFill>
              </a:rPr>
              <a:t>LPolg</a:t>
            </a:r>
            <a:r>
              <a:rPr lang="de-DE" sz="1100" dirty="0">
                <a:solidFill>
                  <a:schemeClr val="tx1"/>
                </a:solidFill>
              </a:rPr>
              <a:t> BW</a:t>
            </a:r>
          </a:p>
          <a:p>
            <a:pPr lvl="0">
              <a:buSzPts val="1100"/>
            </a:pPr>
            <a:r>
              <a:rPr lang="de-DE" sz="1100" dirty="0">
                <a:solidFill>
                  <a:schemeClr val="tx1"/>
                </a:solidFill>
              </a:rPr>
              <a:t>(Reichweite </a:t>
            </a:r>
            <a:r>
              <a:rPr lang="de-DE" sz="1100" dirty="0" err="1">
                <a:solidFill>
                  <a:schemeClr val="tx1"/>
                </a:solidFill>
              </a:rPr>
              <a:t>umstr</a:t>
            </a:r>
            <a:r>
              <a:rPr lang="de-DE" sz="1100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22FF7FE9-D358-41B9-A09D-1F484BAA8302}"/>
              </a:ext>
            </a:extLst>
          </p:cNvPr>
          <p:cNvSpPr/>
          <p:nvPr/>
        </p:nvSpPr>
        <p:spPr>
          <a:xfrm>
            <a:off x="4900429" y="1926690"/>
            <a:ext cx="2578330" cy="25264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de-DE" sz="1600" b="1" dirty="0">
              <a:solidFill>
                <a:schemeClr val="tx1"/>
              </a:solidFill>
            </a:endParaRPr>
          </a:p>
          <a:p>
            <a:pPr lvl="0" algn="ctr">
              <a:spcBef>
                <a:spcPts val="1200"/>
              </a:spcBef>
            </a:pPr>
            <a:r>
              <a:rPr lang="de-DE" sz="1600" b="1" dirty="0">
                <a:solidFill>
                  <a:schemeClr val="tx1"/>
                </a:solidFill>
              </a:rPr>
              <a:t>Financial </a:t>
            </a:r>
            <a:r>
              <a:rPr lang="de-DE" sz="1600" b="1" dirty="0" err="1">
                <a:solidFill>
                  <a:schemeClr val="tx1"/>
                </a:solidFill>
              </a:rPr>
              <a:t>Intelligence</a:t>
            </a:r>
            <a:r>
              <a:rPr lang="de-DE" sz="1600" b="1" dirty="0">
                <a:solidFill>
                  <a:schemeClr val="tx1"/>
                </a:solidFill>
              </a:rPr>
              <a:t> Unit</a:t>
            </a:r>
            <a:endParaRPr lang="de-DE" sz="1100" dirty="0">
              <a:solidFill>
                <a:schemeClr val="tx1"/>
              </a:solidFill>
            </a:endParaRPr>
          </a:p>
          <a:p>
            <a:pPr lvl="0" algn="ctr"/>
            <a:endParaRPr lang="de-DE" sz="1100" dirty="0">
              <a:solidFill>
                <a:schemeClr val="tx1"/>
              </a:solidFill>
            </a:endParaRPr>
          </a:p>
          <a:p>
            <a:pPr lvl="0"/>
            <a:r>
              <a:rPr lang="de-DE" sz="1100" dirty="0">
                <a:solidFill>
                  <a:schemeClr val="tx1"/>
                </a:solidFill>
              </a:rPr>
              <a:t>Möglichkeit zum Direktzugriff nach § 30 Abs.3 GWG (Reichweite fraglich; wohl nicht auf Anordnungen der Strafverfolgung)</a:t>
            </a:r>
          </a:p>
          <a:p>
            <a:endParaRPr lang="de-DE" sz="1100" dirty="0">
              <a:solidFill>
                <a:schemeClr val="tx1"/>
              </a:solidFill>
            </a:endParaRPr>
          </a:p>
          <a:p>
            <a:r>
              <a:rPr lang="de-DE" sz="1100" dirty="0">
                <a:solidFill>
                  <a:schemeClr val="tx1"/>
                </a:solidFill>
              </a:rPr>
              <a:t>Erhält Meldungen von Verpflichteten nach 43 GWG. Speichert alle Meldungen, Mitteilungen und Informationen, §§ 30, 39 GWG</a:t>
            </a:r>
          </a:p>
          <a:p>
            <a:endParaRPr lang="de-DE" sz="1100" dirty="0">
              <a:solidFill>
                <a:schemeClr val="tx1"/>
              </a:solidFill>
            </a:endParaRPr>
          </a:p>
          <a:p>
            <a:pPr lvl="0"/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41AC0A4D-1B5A-4A70-9C44-F985F2B30F03}"/>
              </a:ext>
            </a:extLst>
          </p:cNvPr>
          <p:cNvSpPr/>
          <p:nvPr/>
        </p:nvSpPr>
        <p:spPr>
          <a:xfrm>
            <a:off x="5928015" y="5672907"/>
            <a:ext cx="1323119" cy="3258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BaFin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7E3989E0-FFC3-43BD-85E5-9FAC42151C67}"/>
              </a:ext>
            </a:extLst>
          </p:cNvPr>
          <p:cNvSpPr/>
          <p:nvPr/>
        </p:nvSpPr>
        <p:spPr>
          <a:xfrm>
            <a:off x="2724228" y="3465949"/>
            <a:ext cx="1517362" cy="1108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100" dirty="0"/>
              <a:t>Abfrageersuchen bei FIU, § 32 Abs.3 GWG (</a:t>
            </a:r>
            <a:r>
              <a:rPr lang="de-DE" sz="1100" dirty="0" err="1"/>
              <a:t>autom</a:t>
            </a:r>
            <a:r>
              <a:rPr lang="de-DE" sz="1100" dirty="0"/>
              <a:t>. Abfrage nach Abs. 4 noch nicht umgesetzt)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861B3DB3-F70F-4CD9-A0BD-AF46DED4C8FC}"/>
              </a:ext>
            </a:extLst>
          </p:cNvPr>
          <p:cNvSpPr/>
          <p:nvPr/>
        </p:nvSpPr>
        <p:spPr>
          <a:xfrm>
            <a:off x="2729651" y="1944776"/>
            <a:ext cx="1575365" cy="1108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100" dirty="0"/>
              <a:t>Übermittlung der FIU nach operativer Analyse, § 32 Abs. 1 und 2 GWG bzw. § 28 Abs. 4 GWG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82FEF491-D363-4CFD-93F3-829FA9F22213}"/>
              </a:ext>
            </a:extLst>
          </p:cNvPr>
          <p:cNvSpPr/>
          <p:nvPr/>
        </p:nvSpPr>
        <p:spPr>
          <a:xfrm>
            <a:off x="293757" y="3468010"/>
            <a:ext cx="1913467" cy="11045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Strafverfolgung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BND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b="1" dirty="0" err="1">
                <a:solidFill>
                  <a:schemeClr val="tx1"/>
                </a:solidFill>
              </a:rPr>
              <a:t>BVerfSch</a:t>
            </a:r>
            <a:endParaRPr lang="de-DE" sz="11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MAD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DB671771-D5CF-466C-8EDD-1E5DFC9CC88B}"/>
              </a:ext>
            </a:extLst>
          </p:cNvPr>
          <p:cNvSpPr/>
          <p:nvPr/>
        </p:nvSpPr>
        <p:spPr>
          <a:xfrm>
            <a:off x="293758" y="1900406"/>
            <a:ext cx="1913467" cy="12071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Strafverfolgung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BND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b="1" dirty="0" err="1">
                <a:solidFill>
                  <a:schemeClr val="tx1"/>
                </a:solidFill>
              </a:rPr>
              <a:t>BVerfSch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5AF0EDA1-4053-4FBE-B0E4-F1393CA670A7}"/>
              </a:ext>
            </a:extLst>
          </p:cNvPr>
          <p:cNvSpPr/>
          <p:nvPr/>
        </p:nvSpPr>
        <p:spPr>
          <a:xfrm>
            <a:off x="293656" y="5551879"/>
            <a:ext cx="1873812" cy="55856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100" b="1" dirty="0">
                <a:solidFill>
                  <a:schemeClr val="tx1"/>
                </a:solidFill>
              </a:rPr>
              <a:t>Strafverfolgung</a:t>
            </a:r>
          </a:p>
          <a:p>
            <a:pPr lvl="0"/>
            <a:r>
              <a:rPr lang="de-DE" sz="1100" dirty="0">
                <a:solidFill>
                  <a:schemeClr val="tx1"/>
                </a:solidFill>
              </a:rPr>
              <a:t> § 24c Abs.2 Nr. 2 KWG</a:t>
            </a:r>
          </a:p>
        </p:txBody>
      </p: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4F758BCA-F240-4878-BB4F-2A9A8CFD149C}"/>
              </a:ext>
            </a:extLst>
          </p:cNvPr>
          <p:cNvCxnSpPr>
            <a:cxnSpLocks/>
            <a:stCxn id="66" idx="3"/>
            <a:endCxn id="58" idx="1"/>
          </p:cNvCxnSpPr>
          <p:nvPr/>
        </p:nvCxnSpPr>
        <p:spPr>
          <a:xfrm>
            <a:off x="2167468" y="5831163"/>
            <a:ext cx="3760547" cy="4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9AAE7217-ABA0-4F47-BD54-04DCDFA24D5F}"/>
              </a:ext>
            </a:extLst>
          </p:cNvPr>
          <p:cNvCxnSpPr>
            <a:cxnSpLocks/>
            <a:endCxn id="62" idx="3"/>
          </p:cNvCxnSpPr>
          <p:nvPr/>
        </p:nvCxnSpPr>
        <p:spPr>
          <a:xfrm flipH="1">
            <a:off x="4305016" y="2499120"/>
            <a:ext cx="595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480B6115-A15B-4C03-B79C-4BE4656F1B8F}"/>
              </a:ext>
            </a:extLst>
          </p:cNvPr>
          <p:cNvCxnSpPr>
            <a:cxnSpLocks/>
            <a:stCxn id="62" idx="1"/>
            <a:endCxn id="64" idx="3"/>
          </p:cNvCxnSpPr>
          <p:nvPr/>
        </p:nvCxnSpPr>
        <p:spPr>
          <a:xfrm flipH="1">
            <a:off x="2207225" y="2499120"/>
            <a:ext cx="522426" cy="4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71CAF38C-9571-4559-B2D7-7665A0F093FC}"/>
              </a:ext>
            </a:extLst>
          </p:cNvPr>
          <p:cNvCxnSpPr>
            <a:cxnSpLocks/>
            <a:stCxn id="63" idx="3"/>
            <a:endCxn id="61" idx="1"/>
          </p:cNvCxnSpPr>
          <p:nvPr/>
        </p:nvCxnSpPr>
        <p:spPr>
          <a:xfrm>
            <a:off x="2207224" y="4020293"/>
            <a:ext cx="517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hteck: abgerundete Ecken 185">
            <a:extLst>
              <a:ext uri="{FF2B5EF4-FFF2-40B4-BE49-F238E27FC236}">
                <a16:creationId xmlns:a16="http://schemas.microsoft.com/office/drawing/2014/main" id="{60BC8B4F-6BC5-4BA6-ACCE-53BC3B689620}"/>
              </a:ext>
            </a:extLst>
          </p:cNvPr>
          <p:cNvSpPr/>
          <p:nvPr/>
        </p:nvSpPr>
        <p:spPr>
          <a:xfrm>
            <a:off x="5928015" y="6338368"/>
            <a:ext cx="1323119" cy="3258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BZSt</a:t>
            </a:r>
          </a:p>
        </p:txBody>
      </p:sp>
      <p:sp>
        <p:nvSpPr>
          <p:cNvPr id="207" name="Textfeld 206">
            <a:extLst>
              <a:ext uri="{FF2B5EF4-FFF2-40B4-BE49-F238E27FC236}">
                <a16:creationId xmlns:a16="http://schemas.microsoft.com/office/drawing/2014/main" id="{BD6E8CB8-DF7F-4ABA-A490-4E7843D94622}"/>
              </a:ext>
            </a:extLst>
          </p:cNvPr>
          <p:cNvSpPr txBox="1"/>
          <p:nvPr/>
        </p:nvSpPr>
        <p:spPr>
          <a:xfrm>
            <a:off x="8253700" y="1040802"/>
            <a:ext cx="172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Kontodaten</a:t>
            </a:r>
          </a:p>
        </p:txBody>
      </p:sp>
      <p:sp>
        <p:nvSpPr>
          <p:cNvPr id="208" name="Textfeld 207">
            <a:extLst>
              <a:ext uri="{FF2B5EF4-FFF2-40B4-BE49-F238E27FC236}">
                <a16:creationId xmlns:a16="http://schemas.microsoft.com/office/drawing/2014/main" id="{5D3325F2-5228-44B6-8774-44429B9E7E3D}"/>
              </a:ext>
            </a:extLst>
          </p:cNvPr>
          <p:cNvSpPr txBox="1"/>
          <p:nvPr/>
        </p:nvSpPr>
        <p:spPr>
          <a:xfrm>
            <a:off x="10273156" y="1016920"/>
            <a:ext cx="172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offene Ermittlungen</a:t>
            </a:r>
          </a:p>
        </p:txBody>
      </p:sp>
      <p:sp>
        <p:nvSpPr>
          <p:cNvPr id="209" name="Textfeld 208">
            <a:extLst>
              <a:ext uri="{FF2B5EF4-FFF2-40B4-BE49-F238E27FC236}">
                <a16:creationId xmlns:a16="http://schemas.microsoft.com/office/drawing/2014/main" id="{A6295072-EB7C-43E6-B561-64BB0C4039C6}"/>
              </a:ext>
            </a:extLst>
          </p:cNvPr>
          <p:cNvSpPr txBox="1"/>
          <p:nvPr/>
        </p:nvSpPr>
        <p:spPr>
          <a:xfrm>
            <a:off x="293656" y="1040802"/>
            <a:ext cx="737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Verdeckte Erhebungen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7E4DDA23-EAB5-46C6-A082-CAFC001496DB}"/>
              </a:ext>
            </a:extLst>
          </p:cNvPr>
          <p:cNvSpPr/>
          <p:nvPr/>
        </p:nvSpPr>
        <p:spPr>
          <a:xfrm>
            <a:off x="293656" y="4669710"/>
            <a:ext cx="1913568" cy="785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100" b="1" dirty="0">
                <a:solidFill>
                  <a:schemeClr val="tx1"/>
                </a:solidFill>
              </a:rPr>
              <a:t>Verfassungsschutz</a:t>
            </a:r>
            <a:r>
              <a:rPr lang="de-DE" sz="1100" dirty="0">
                <a:solidFill>
                  <a:schemeClr val="tx1"/>
                </a:solidFill>
              </a:rPr>
              <a:t> z.B.: </a:t>
            </a:r>
          </a:p>
          <a:p>
            <a:pPr lvl="0"/>
            <a:r>
              <a:rPr lang="de-DE" sz="1100" dirty="0">
                <a:solidFill>
                  <a:schemeClr val="tx1"/>
                </a:solidFill>
              </a:rPr>
              <a:t>§ 8a Abs.2 Nr. 2 BVerfSchG;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§ 5b Abs.1 Nr.1 LVSG BW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39E54196-F10A-4843-9579-DFC3ABDD6D25}"/>
              </a:ext>
            </a:extLst>
          </p:cNvPr>
          <p:cNvSpPr/>
          <p:nvPr/>
        </p:nvSpPr>
        <p:spPr>
          <a:xfrm>
            <a:off x="8201025" y="1687134"/>
            <a:ext cx="1823507" cy="2375234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76200" cap="flat" cmpd="sng" algn="ctr">
            <a:solidFill>
              <a:srgbClr val="FFC000"/>
            </a:solidFill>
            <a:prstDash val="solid"/>
            <a:miter lim="800000"/>
          </a:ln>
          <a:effectLst>
            <a:glow rad="1016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Inhaltsdaten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umfassende Speicherung für mindestens 5 Jahre und höchstens zehn Jahre, § 8 Abs. 4 GWG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Verpflichtete nach § 2 GWG (</a:t>
            </a: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insb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Kreditinsitute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C6EB717C-3842-481C-9A05-61D2F93DCC8F}"/>
              </a:ext>
            </a:extLst>
          </p:cNvPr>
          <p:cNvSpPr/>
          <p:nvPr/>
        </p:nvSpPr>
        <p:spPr>
          <a:xfrm>
            <a:off x="8201025" y="4262067"/>
            <a:ext cx="1823507" cy="2454037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76200" cap="flat" cmpd="sng" algn="ctr">
            <a:solidFill>
              <a:srgbClr val="FFC000"/>
            </a:solidFill>
            <a:prstDash val="solid"/>
            <a:miter lim="800000"/>
          </a:ln>
          <a:effectLst>
            <a:glow rad="1016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Bestandsdaten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Speicherpflicht nach § 24c Abs.1 S.1 KWG; § 27 Abs. 2 ZAG; § 28 Abs.1 S. 4 KAGB für 10 Jahre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Kredit- &amp; Zahlungsinstitute, Kapitalverwaltungsgesellschaften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DF9ED392-113B-48F6-8C9B-0A0E65DBFB2E}"/>
              </a:ext>
            </a:extLst>
          </p:cNvPr>
          <p:cNvCxnSpPr>
            <a:cxnSpLocks/>
          </p:cNvCxnSpPr>
          <p:nvPr/>
        </p:nvCxnSpPr>
        <p:spPr>
          <a:xfrm flipV="1">
            <a:off x="2207224" y="5247503"/>
            <a:ext cx="5942974" cy="497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748FA451-E6C4-4888-92F2-250D0CFD639E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7251134" y="5831162"/>
            <a:ext cx="899064" cy="4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98DA52DC-A5DC-4D95-B8B5-5F59878E759F}"/>
              </a:ext>
            </a:extLst>
          </p:cNvPr>
          <p:cNvCxnSpPr>
            <a:cxnSpLocks/>
          </p:cNvCxnSpPr>
          <p:nvPr/>
        </p:nvCxnSpPr>
        <p:spPr>
          <a:xfrm flipV="1">
            <a:off x="7229203" y="6475265"/>
            <a:ext cx="899452" cy="1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CD71E5CB-A0DC-4BED-BE9E-C462C5B34E44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10024532" y="2874751"/>
            <a:ext cx="348620" cy="1387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036BB9E7-62EE-4794-A6CA-EBACC9A8ACAB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10024532" y="4262067"/>
            <a:ext cx="348620" cy="1227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79CF4EF4-9411-4D05-B0EF-B088956844AB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2207224" y="4077951"/>
            <a:ext cx="6239464" cy="98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6D51A8A-9CA9-46BE-9BA1-B375A7918A10}"/>
              </a:ext>
            </a:extLst>
          </p:cNvPr>
          <p:cNvCxnSpPr>
            <a:cxnSpLocks/>
            <a:stCxn id="61" idx="3"/>
          </p:cNvCxnSpPr>
          <p:nvPr/>
        </p:nvCxnSpPr>
        <p:spPr>
          <a:xfrm flipV="1">
            <a:off x="4241590" y="4015433"/>
            <a:ext cx="658838" cy="48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D68B5A5-1005-441D-8C57-354EDB77C4BE}"/>
              </a:ext>
            </a:extLst>
          </p:cNvPr>
          <p:cNvCxnSpPr>
            <a:cxnSpLocks/>
          </p:cNvCxnSpPr>
          <p:nvPr/>
        </p:nvCxnSpPr>
        <p:spPr>
          <a:xfrm>
            <a:off x="4887552" y="3429000"/>
            <a:ext cx="2578330" cy="0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F9DA6CB-FF41-4717-B71F-C3C8A30D0E37}"/>
              </a:ext>
            </a:extLst>
          </p:cNvPr>
          <p:cNvCxnSpPr/>
          <p:nvPr/>
        </p:nvCxnSpPr>
        <p:spPr>
          <a:xfrm>
            <a:off x="7502444" y="3058403"/>
            <a:ext cx="72226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96EBDB2-9246-4174-936A-4CB5F2154FFB}"/>
              </a:ext>
            </a:extLst>
          </p:cNvPr>
          <p:cNvCxnSpPr>
            <a:cxnSpLocks/>
          </p:cNvCxnSpPr>
          <p:nvPr/>
        </p:nvCxnSpPr>
        <p:spPr>
          <a:xfrm>
            <a:off x="7491636" y="3065660"/>
            <a:ext cx="748603" cy="125834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8DEA445-009A-4E95-AE51-3C3D7A60E6CE}"/>
              </a:ext>
            </a:extLst>
          </p:cNvPr>
          <p:cNvCxnSpPr>
            <a:cxnSpLocks/>
          </p:cNvCxnSpPr>
          <p:nvPr/>
        </p:nvCxnSpPr>
        <p:spPr>
          <a:xfrm flipH="1">
            <a:off x="7470093" y="3744255"/>
            <a:ext cx="65856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E90911F-B45F-4EAD-A159-9153782F05B1}"/>
              </a:ext>
            </a:extLst>
          </p:cNvPr>
          <p:cNvCxnSpPr>
            <a:cxnSpLocks/>
          </p:cNvCxnSpPr>
          <p:nvPr/>
        </p:nvCxnSpPr>
        <p:spPr>
          <a:xfrm flipH="1" flipV="1">
            <a:off x="7358510" y="4338847"/>
            <a:ext cx="881729" cy="174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CD50542A-61FF-45D1-B9AF-53B0B397CE2C}"/>
              </a:ext>
            </a:extLst>
          </p:cNvPr>
          <p:cNvSpPr/>
          <p:nvPr/>
        </p:nvSpPr>
        <p:spPr>
          <a:xfrm>
            <a:off x="293655" y="6207581"/>
            <a:ext cx="1873812" cy="55856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100" b="1" dirty="0">
                <a:solidFill>
                  <a:schemeClr val="tx1"/>
                </a:solidFill>
              </a:rPr>
              <a:t>Polizeibehörden &amp; </a:t>
            </a:r>
            <a:r>
              <a:rPr lang="de-DE" sz="1100" b="1" dirty="0" err="1">
                <a:solidFill>
                  <a:schemeClr val="tx1"/>
                </a:solidFill>
              </a:rPr>
              <a:t>LVerfSch</a:t>
            </a:r>
            <a:r>
              <a:rPr lang="de-DE" sz="1100" dirty="0">
                <a:solidFill>
                  <a:schemeClr val="tx1"/>
                </a:solidFill>
              </a:rPr>
              <a:t>, § 93 Abs.8 AO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4384FDE9-4FD8-47AE-92D6-21FA4AE6AC4B}"/>
              </a:ext>
            </a:extLst>
          </p:cNvPr>
          <p:cNvCxnSpPr>
            <a:cxnSpLocks/>
            <a:stCxn id="35" idx="3"/>
            <a:endCxn id="186" idx="1"/>
          </p:cNvCxnSpPr>
          <p:nvPr/>
        </p:nvCxnSpPr>
        <p:spPr>
          <a:xfrm>
            <a:off x="2167467" y="6486865"/>
            <a:ext cx="3760548" cy="1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1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099E8-D7B2-4796-A70B-3CAB6443BD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0371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2600" cap="none" dirty="0"/>
              <a:t>Entwicklung proaktiver Meldungen an FIU </a:t>
            </a:r>
            <a:br>
              <a:rPr lang="de-DE" sz="2600" cap="none" dirty="0"/>
            </a:br>
            <a:r>
              <a:rPr lang="de-DE" sz="2600" cap="none" dirty="0"/>
              <a:t>nach § 43 GWG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66E963E-A5B0-488C-BFDC-562BFD24B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816393"/>
              </p:ext>
            </p:extLst>
          </p:nvPr>
        </p:nvGraphicFramePr>
        <p:xfrm>
          <a:off x="838200" y="1155700"/>
          <a:ext cx="105156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1553D5-31A7-4F81-BA09-46AAA44C0AC8}"/>
              </a:ext>
            </a:extLst>
          </p:cNvPr>
          <p:cNvSpPr txBox="1">
            <a:spLocks/>
          </p:cNvSpPr>
          <p:nvPr/>
        </p:nvSpPr>
        <p:spPr>
          <a:xfrm>
            <a:off x="630239" y="6678000"/>
            <a:ext cx="10296524" cy="180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i="1" dirty="0"/>
              <a:t>Datenquelle:  FIU Jahresbericht 2019</a:t>
            </a:r>
          </a:p>
        </p:txBody>
      </p:sp>
    </p:spTree>
    <p:extLst>
      <p:ext uri="{BB962C8B-B14F-4D97-AF65-F5344CB8AC3E}">
        <p14:creationId xmlns:p14="http://schemas.microsoft.com/office/powerpoint/2010/main" val="13267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C56DC-4650-4A1A-9504-58BF166FC9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786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2600" cap="none" dirty="0"/>
              <a:t>Entwicklung verdeckter Abrufe von Kontobestandsdaten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1C6838B-4796-46B3-BFE5-DE4BF2A066EF}"/>
              </a:ext>
            </a:extLst>
          </p:cNvPr>
          <p:cNvSpPr txBox="1">
            <a:spLocks/>
          </p:cNvSpPr>
          <p:nvPr/>
        </p:nvSpPr>
        <p:spPr>
          <a:xfrm>
            <a:off x="630239" y="6678000"/>
            <a:ext cx="10296524" cy="180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i="1" dirty="0"/>
              <a:t>Datenquellen: BT-Drucksache 19/9177; BaFin Jahresberichte 2005-2019. 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B8D964A1-104D-4EF9-9F4E-B6BA7CF78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36022"/>
              </p:ext>
            </p:extLst>
          </p:nvPr>
        </p:nvGraphicFramePr>
        <p:xfrm>
          <a:off x="1160721" y="808396"/>
          <a:ext cx="10193079" cy="567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87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33D8BCF-E80C-4727-930A-C1219893B4D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36004434"/>
              </p:ext>
            </p:extLst>
          </p:nvPr>
        </p:nvGraphicFramePr>
        <p:xfrm>
          <a:off x="241300" y="554830"/>
          <a:ext cx="11709400" cy="630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BEA1C9B-66B7-4333-B9DC-A9D2C32B12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36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2600" cap="none" dirty="0"/>
              <a:t>Verteilung der Abrufe bei der BZSt auf Behörden in 2018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0465178-FC24-4445-B907-A435E62FD85B}"/>
              </a:ext>
            </a:extLst>
          </p:cNvPr>
          <p:cNvSpPr txBox="1">
            <a:spLocks/>
          </p:cNvSpPr>
          <p:nvPr/>
        </p:nvSpPr>
        <p:spPr>
          <a:xfrm>
            <a:off x="630239" y="6678000"/>
            <a:ext cx="10296524" cy="180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i="1" dirty="0"/>
              <a:t>Datenquelle: BT-Drucks. 19/9177, S. 4</a:t>
            </a:r>
          </a:p>
        </p:txBody>
      </p:sp>
    </p:spTree>
    <p:extLst>
      <p:ext uri="{BB962C8B-B14F-4D97-AF65-F5344CB8AC3E}">
        <p14:creationId xmlns:p14="http://schemas.microsoft.com/office/powerpoint/2010/main" val="173174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PI-CSL_de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I-CSL_de" id="{736D15EF-66C4-43EF-BCFC-BB1FE0C13A5B}" vid="{0936539D-AA85-47AD-BCAF-0A92273F33C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MPI-CSL_de</Template>
  <TotalTime>0</TotalTime>
  <Words>773</Words>
  <Application>Microsoft Office PowerPoint</Application>
  <PresentationFormat>Breitbild</PresentationFormat>
  <Paragraphs>95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.SF NS Symbols Regular</vt:lpstr>
      <vt:lpstr>Arial</vt:lpstr>
      <vt:lpstr>Calibri</vt:lpstr>
      <vt:lpstr>Symbol</vt:lpstr>
      <vt:lpstr>Times New Roman</vt:lpstr>
      <vt:lpstr>Wingdings 3</vt:lpstr>
      <vt:lpstr>MPI-CSL_de</vt:lpstr>
      <vt:lpstr>think-cell Folie</vt:lpstr>
      <vt:lpstr> Überwachungsbarometer</vt:lpstr>
      <vt:lpstr>Entwicklung der Anordnungen nach §§ 100a, 100g StPO  (TKÜ &amp; Verkehrsdatenerhebung) </vt:lpstr>
      <vt:lpstr>PowerPoint-Präsentation</vt:lpstr>
      <vt:lpstr>Verteilung nach Ländern im Jahr 2019</vt:lpstr>
      <vt:lpstr>Vorratsdatenspeicherung von Finanzdaten </vt:lpstr>
      <vt:lpstr>Übersicht zu Zugriffen auf Kontodaten </vt:lpstr>
      <vt:lpstr>Entwicklung proaktiver Meldungen an FIU  nach § 43 GWG</vt:lpstr>
      <vt:lpstr>Entwicklung verdeckter Abrufe von Kontobestandsdaten</vt:lpstr>
      <vt:lpstr>Verteilung der Abrufe bei der BZSt auf Behörden in 2018</vt:lpstr>
      <vt:lpstr>Auskunftsersuchen bei IT-Providern (Rechtsgrundlage in Transparenzberichten nicht angegeben)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Überwachungsgesamtbarometer</dc:title>
  <dc:creator>ll</dc:creator>
  <cp:lastModifiedBy>rp</cp:lastModifiedBy>
  <cp:revision>90</cp:revision>
  <dcterms:created xsi:type="dcterms:W3CDTF">2021-02-18T10:35:20Z</dcterms:created>
  <dcterms:modified xsi:type="dcterms:W3CDTF">2021-02-22T11:53:06Z</dcterms:modified>
</cp:coreProperties>
</file>